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2"/>
  </p:normalViewPr>
  <p:slideViewPr>
    <p:cSldViewPr snapToGrid="0">
      <p:cViewPr varScale="1">
        <p:scale>
          <a:sx n="108" d="100"/>
          <a:sy n="108" d="100"/>
        </p:scale>
        <p:origin x="16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1" name="Google Shape;39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Google Shape;41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3" name="Google Shape;42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685800" y="1016733"/>
            <a:ext cx="7772400" cy="140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IRIDOLOGY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371600" y="2204864"/>
            <a:ext cx="6400800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ACCOMPANYING </a:t>
            </a:r>
            <a:r>
              <a:rPr lang="en-GB" sz="3200" b="0" i="0" u="none" strike="noStrike" cap="none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SLIDES </a:t>
            </a:r>
            <a:endParaRPr sz="3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 descr="Image result for iridology eye images"/>
          <p:cNvPicPr preferRelativeResize="0"/>
          <p:nvPr/>
        </p:nvPicPr>
        <p:blipFill rotWithShape="1">
          <a:blip r:embed="rId3">
            <a:alphaModFix/>
          </a:blip>
          <a:srcRect l="20969" t="16624" r="23447" b="8149"/>
          <a:stretch/>
        </p:blipFill>
        <p:spPr>
          <a:xfrm>
            <a:off x="2987824" y="3501008"/>
            <a:ext cx="3312368" cy="259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Constricted Pupil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073" t="24008" r="4799" b="6015"/>
          <a:stretch/>
        </p:blipFill>
        <p:spPr>
          <a:xfrm>
            <a:off x="3203848" y="2060848"/>
            <a:ext cx="3168352" cy="3240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Contracted Pupil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03" t="20024" r="2470" b="4048"/>
          <a:stretch/>
        </p:blipFill>
        <p:spPr>
          <a:xfrm>
            <a:off x="2699792" y="2132856"/>
            <a:ext cx="3777673" cy="3094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 descr="C:\Users\Raj\Documents\Iridology 2\Iridology 2 078 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528" y="0"/>
            <a:ext cx="9793088" cy="70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 descr="C:\Users\Raj\Documents\Iridology 2\Iridology 2 046 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80528" y="-99392"/>
            <a:ext cx="9793088" cy="7128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Grey ring around the pupil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l="45602" t="28103" r="6706" b="30642"/>
          <a:stretch/>
        </p:blipFill>
        <p:spPr>
          <a:xfrm>
            <a:off x="1619672" y="1707596"/>
            <a:ext cx="5814510" cy="430374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/>
          <p:nvPr/>
        </p:nvSpPr>
        <p:spPr>
          <a:xfrm rot="1493460">
            <a:off x="1386869" y="1997201"/>
            <a:ext cx="2808312" cy="180020"/>
          </a:xfrm>
          <a:prstGeom prst="rightArrow">
            <a:avLst>
              <a:gd name="adj1" fmla="val 50000"/>
              <a:gd name="adj2" fmla="val 46335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Intestinal Ring Fibres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l="51114" t="27950" r="15081" b="35081"/>
          <a:stretch/>
        </p:blipFill>
        <p:spPr>
          <a:xfrm>
            <a:off x="2411760" y="2060848"/>
            <a:ext cx="4121488" cy="360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/>
          <p:nvPr/>
        </p:nvSpPr>
        <p:spPr>
          <a:xfrm>
            <a:off x="1690688" y="260350"/>
            <a:ext cx="5762625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THE INTESTINAL RING</a:t>
            </a:r>
          </a:p>
        </p:txBody>
      </p:sp>
      <p:pic>
        <p:nvPicPr>
          <p:cNvPr id="202" name="Google Shape;202;p27" descr="Iridology 2 147 (L)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774"/>
            <a:ext cx="9144000" cy="68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/>
          <p:nvPr/>
        </p:nvSpPr>
        <p:spPr>
          <a:xfrm>
            <a:off x="3657600" y="6250898"/>
            <a:ext cx="2328863" cy="5626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LEFT IRIS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Scurf Rim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8" descr="Image result for image scurf rim iridology"/>
          <p:cNvPicPr preferRelativeResize="0"/>
          <p:nvPr/>
        </p:nvPicPr>
        <p:blipFill rotWithShape="1">
          <a:blip r:embed="rId3">
            <a:alphaModFix/>
          </a:blip>
          <a:srcRect l="15949" t="10782" r="21119" b="4246"/>
          <a:stretch/>
        </p:blipFill>
        <p:spPr>
          <a:xfrm>
            <a:off x="1304144" y="1417638"/>
            <a:ext cx="6430781" cy="4968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Lymphatic Rosary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9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4085" y="1844824"/>
            <a:ext cx="5554179" cy="4226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Circulatory ring or Venous ring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0" descr="Image result for circulatory venous  ring irid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2060848"/>
            <a:ext cx="4608512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Cholesterol Ring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1" descr="Image result for cholesterol ring in i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2012617"/>
            <a:ext cx="38100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1: Ignatz Von Peczely </a:t>
            </a:r>
            <a:b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iris map 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4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2" y="2043112"/>
            <a:ext cx="5328592" cy="3330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Sodium Ring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2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1988840"/>
            <a:ext cx="4032448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Arcus Senilis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3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0120" y="1844824"/>
            <a:ext cx="5808737" cy="472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3 Bulge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1"/>
          </p:nvPr>
        </p:nvSpPr>
        <p:spPr>
          <a:xfrm>
            <a:off x="457200" y="1274164"/>
            <a:ext cx="8229600" cy="485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grey transparent curve extends outwards on both sides of the iris which changes the shape of the iris 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4" descr="Image result for image B3 bulge in irid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9791" y="3004443"/>
            <a:ext cx="5184576" cy="371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Medusa or Jellyfish Lacuna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3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196753"/>
            <a:ext cx="8100392" cy="5646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35"/>
          <p:cNvCxnSpPr/>
          <p:nvPr/>
        </p:nvCxnSpPr>
        <p:spPr>
          <a:xfrm rot="10800000" flipH="1">
            <a:off x="539552" y="4293096"/>
            <a:ext cx="1152128" cy="208823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6"/>
          <p:cNvSpPr txBox="1"/>
          <p:nvPr/>
        </p:nvSpPr>
        <p:spPr>
          <a:xfrm>
            <a:off x="899592" y="1966913"/>
            <a:ext cx="793114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American School of Iridology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upon the strength and density of fibres</a:t>
            </a:r>
            <a:endParaRPr/>
          </a:p>
        </p:txBody>
      </p:sp>
      <p:sp>
        <p:nvSpPr>
          <p:cNvPr id="276" name="Google Shape;276;p36" descr="Large confetti"/>
          <p:cNvSpPr/>
          <p:nvPr/>
        </p:nvSpPr>
        <p:spPr>
          <a:xfrm rot="5400000">
            <a:off x="-2758281" y="3083719"/>
            <a:ext cx="6408737" cy="619125"/>
          </a:xfrm>
          <a:prstGeom prst="rect">
            <a:avLst/>
          </a:prstGeom>
        </p:spPr>
      </p:sp>
      <p:sp>
        <p:nvSpPr>
          <p:cNvPr id="277" name="Google Shape;277;p36" descr="Large confetti"/>
          <p:cNvSpPr/>
          <p:nvPr/>
        </p:nvSpPr>
        <p:spPr>
          <a:xfrm rot="5400000">
            <a:off x="5522119" y="3083719"/>
            <a:ext cx="6408737" cy="619125"/>
          </a:xfrm>
          <a:prstGeom prst="rect">
            <a:avLst/>
          </a:prstGeom>
        </p:spPr>
      </p:sp>
      <p:sp>
        <p:nvSpPr>
          <p:cNvPr id="278" name="Google Shape;278;p36" descr="Large confetti"/>
          <p:cNvSpPr/>
          <p:nvPr/>
        </p:nvSpPr>
        <p:spPr>
          <a:xfrm>
            <a:off x="1547813" y="276225"/>
            <a:ext cx="5857875" cy="1568450"/>
          </a:xfrm>
          <a:prstGeom prst="rect">
            <a:avLst/>
          </a:prstGeom>
        </p:spPr>
      </p:sp>
      <p:pic>
        <p:nvPicPr>
          <p:cNvPr id="279" name="Google Shape;279;p36" descr="circle th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6"/>
          <p:cNvSpPr/>
          <p:nvPr/>
        </p:nvSpPr>
        <p:spPr>
          <a:xfrm>
            <a:off x="5375275" y="1557338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1</a:t>
            </a:r>
          </a:p>
        </p:txBody>
      </p:sp>
      <p:sp>
        <p:nvSpPr>
          <p:cNvPr id="281" name="Google Shape;281;p36"/>
          <p:cNvSpPr/>
          <p:nvPr/>
        </p:nvSpPr>
        <p:spPr>
          <a:xfrm>
            <a:off x="3419475" y="1557338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2</a:t>
            </a:r>
          </a:p>
        </p:txBody>
      </p:sp>
      <p:sp>
        <p:nvSpPr>
          <p:cNvPr id="282" name="Google Shape;282;p36"/>
          <p:cNvSpPr/>
          <p:nvPr/>
        </p:nvSpPr>
        <p:spPr>
          <a:xfrm>
            <a:off x="2195513" y="3141663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3</a:t>
            </a:r>
          </a:p>
        </p:txBody>
      </p:sp>
      <p:sp>
        <p:nvSpPr>
          <p:cNvPr id="283" name="Google Shape;283;p36"/>
          <p:cNvSpPr/>
          <p:nvPr/>
        </p:nvSpPr>
        <p:spPr>
          <a:xfrm>
            <a:off x="3276600" y="4581525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4</a:t>
            </a:r>
          </a:p>
        </p:txBody>
      </p:sp>
      <p:sp>
        <p:nvSpPr>
          <p:cNvPr id="284" name="Google Shape;284;p36"/>
          <p:cNvSpPr/>
          <p:nvPr/>
        </p:nvSpPr>
        <p:spPr>
          <a:xfrm>
            <a:off x="6732588" y="3068638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6</a:t>
            </a:r>
          </a:p>
        </p:txBody>
      </p:sp>
      <p:sp>
        <p:nvSpPr>
          <p:cNvPr id="285" name="Google Shape;285;p36"/>
          <p:cNvSpPr/>
          <p:nvPr/>
        </p:nvSpPr>
        <p:spPr>
          <a:xfrm>
            <a:off x="5508625" y="4724400"/>
            <a:ext cx="276225" cy="6381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8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FF00"/>
                </a:solidFill>
                <a:latin typeface="Comic Sans MS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and Closed Lacuna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1516" t="17211" r="21194" b="10028"/>
          <a:stretch/>
        </p:blipFill>
        <p:spPr>
          <a:xfrm>
            <a:off x="0" y="1196753"/>
            <a:ext cx="9204596" cy="58800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37"/>
          <p:cNvCxnSpPr/>
          <p:nvPr/>
        </p:nvCxnSpPr>
        <p:spPr>
          <a:xfrm rot="10800000" flipH="1">
            <a:off x="395536" y="3933056"/>
            <a:ext cx="1512168" cy="252028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5" name="Google Shape;295;p37"/>
          <p:cNvSpPr txBox="1"/>
          <p:nvPr/>
        </p:nvSpPr>
        <p:spPr>
          <a:xfrm>
            <a:off x="611560" y="3284984"/>
            <a:ext cx="1656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Open Lacuna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37"/>
          <p:cNvCxnSpPr/>
          <p:nvPr/>
        </p:nvCxnSpPr>
        <p:spPr>
          <a:xfrm rot="10800000">
            <a:off x="7020272" y="5193196"/>
            <a:ext cx="504056" cy="140415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7" name="Google Shape;297;p37"/>
          <p:cNvSpPr txBox="1"/>
          <p:nvPr/>
        </p:nvSpPr>
        <p:spPr>
          <a:xfrm>
            <a:off x="6804248" y="4509120"/>
            <a:ext cx="12648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Closed Lacuna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Shoe Lacuna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8" descr="Image result for shoe lacuna irid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2132856"/>
            <a:ext cx="4032448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Crypts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39" descr="Image result for iris crypts image"/>
          <p:cNvPicPr preferRelativeResize="0"/>
          <p:nvPr/>
        </p:nvPicPr>
        <p:blipFill rotWithShape="1">
          <a:blip r:embed="rId3">
            <a:alphaModFix/>
          </a:blip>
          <a:srcRect l="3115" t="5488" b="6556"/>
          <a:stretch/>
        </p:blipFill>
        <p:spPr>
          <a:xfrm>
            <a:off x="1547664" y="2206170"/>
            <a:ext cx="5581104" cy="348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Plaques and Wisps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40" descr="scan0003"/>
          <p:cNvPicPr preferRelativeResize="0"/>
          <p:nvPr/>
        </p:nvPicPr>
        <p:blipFill rotWithShape="1">
          <a:blip r:embed="rId3">
            <a:alphaModFix/>
          </a:blip>
          <a:srcRect l="6892" r="4044" b="7989"/>
          <a:stretch/>
        </p:blipFill>
        <p:spPr>
          <a:xfrm>
            <a:off x="2046514" y="1412776"/>
            <a:ext cx="5515429" cy="477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 Heterochromia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41" descr="Image result for central heterochromia in iris"/>
          <p:cNvPicPr preferRelativeResize="0"/>
          <p:nvPr/>
        </p:nvPicPr>
        <p:blipFill rotWithShape="1">
          <a:blip r:embed="rId3">
            <a:alphaModFix/>
          </a:blip>
          <a:srcRect l="27800" t="26912" r="33032" b="22696"/>
          <a:stretch/>
        </p:blipFill>
        <p:spPr>
          <a:xfrm>
            <a:off x="2699792" y="2060848"/>
            <a:ext cx="4176464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2: Henry Lindlahr</a:t>
            </a:r>
            <a:b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Right Iris Map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 descr="Image result for iris chart henry lindlah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1962150"/>
            <a:ext cx="4104456" cy="369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Radii Solares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2" descr="Image result for iris image radii solaris"/>
          <p:cNvPicPr preferRelativeResize="0"/>
          <p:nvPr/>
        </p:nvPicPr>
        <p:blipFill rotWithShape="1">
          <a:blip r:embed="rId3">
            <a:alphaModFix/>
          </a:blip>
          <a:srcRect r="29405"/>
          <a:stretch/>
        </p:blipFill>
        <p:spPr>
          <a:xfrm>
            <a:off x="2987824" y="2132856"/>
            <a:ext cx="3253319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Transversal Fibres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43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2" y="1700808"/>
            <a:ext cx="5715000" cy="42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 descr="C:\Users\Lenovo\AppData\Local\Microsoft\Windows\Temporary Internet Files\Content.IE5\35K3XWTV\600px-Red_circle_(thin).svg[1]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4645">
            <a:off x="4694914" y="4768059"/>
            <a:ext cx="2670935" cy="102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 descr="C:\Users\Lenovo\AppData\Local\Microsoft\Windows\Temporary Internet Files\Content.IE5\35K3XWTV\600px-Red_circle_(thin).svg[1]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24825">
            <a:off x="3088909" y="4699581"/>
            <a:ext cx="2065412" cy="91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4"/>
          <p:cNvPicPr preferRelativeResize="0"/>
          <p:nvPr/>
        </p:nvPicPr>
        <p:blipFill rotWithShape="1">
          <a:blip r:embed="rId3">
            <a:alphaModFix/>
          </a:blip>
          <a:srcRect l="782" t="17630" r="19963" b="8908"/>
          <a:stretch/>
        </p:blipFill>
        <p:spPr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Dorothy Hall Constitutions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45" descr="Image result for image silk iris irid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268760"/>
            <a:ext cx="6480720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Silk Iris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6" descr="Iridology 2 042 cropp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2132856"/>
            <a:ext cx="4248472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Silk Linen Iris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47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1412776"/>
            <a:ext cx="7640876" cy="5301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Silk Linen Iris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48" descr="Image result for iris contraction furrow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1556792"/>
            <a:ext cx="6408712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/>
          <p:nvPr/>
        </p:nvSpPr>
        <p:spPr>
          <a:xfrm>
            <a:off x="1690688" y="260350"/>
            <a:ext cx="5762625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THE INTESTINAL RING</a:t>
            </a:r>
          </a:p>
        </p:txBody>
      </p:sp>
      <p:pic>
        <p:nvPicPr>
          <p:cNvPr id="394" name="Google Shape;394;p49" descr="Iridology 2 145 (L)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111"/>
            <a:ext cx="9144000" cy="68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9"/>
          <p:cNvSpPr/>
          <p:nvPr/>
        </p:nvSpPr>
        <p:spPr>
          <a:xfrm>
            <a:off x="3157538" y="6453188"/>
            <a:ext cx="2828925" cy="3603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 LINEN IRIS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Linen Iris 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50"/>
          <p:cNvPicPr preferRelativeResize="0"/>
          <p:nvPr/>
        </p:nvPicPr>
        <p:blipFill rotWithShape="1">
          <a:blip r:embed="rId3">
            <a:alphaModFix/>
          </a:blip>
          <a:srcRect l="1516" t="17211" r="21194" b="10028"/>
          <a:stretch/>
        </p:blipFill>
        <p:spPr>
          <a:xfrm>
            <a:off x="0" y="1052736"/>
            <a:ext cx="9204596" cy="6032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/>
          <p:nvPr/>
        </p:nvSpPr>
        <p:spPr>
          <a:xfrm>
            <a:off x="2824163" y="260350"/>
            <a:ext cx="3495675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HESSIAN IRIS</a:t>
            </a:r>
          </a:p>
        </p:txBody>
      </p:sp>
      <p:pic>
        <p:nvPicPr>
          <p:cNvPr id="410" name="Google Shape;410;p51" descr="Iridology 2 050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541"/>
            <a:ext cx="9144000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1"/>
          <p:cNvSpPr txBox="1"/>
          <p:nvPr/>
        </p:nvSpPr>
        <p:spPr>
          <a:xfrm>
            <a:off x="3419872" y="2852936"/>
            <a:ext cx="232848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Hessian Iris 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3:Bernard Jensen Iris chart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6" descr="Image result for iris chart henry lindlah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412776"/>
            <a:ext cx="8496944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/>
          <p:nvPr/>
        </p:nvSpPr>
        <p:spPr>
          <a:xfrm>
            <a:off x="2824163" y="260350"/>
            <a:ext cx="3495675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HESSIAN IRIS</a:t>
            </a:r>
          </a:p>
        </p:txBody>
      </p:sp>
      <p:pic>
        <p:nvPicPr>
          <p:cNvPr id="418" name="Google Shape;418;p52" descr="Iridology 2 051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2"/>
          <p:cNvSpPr txBox="1"/>
          <p:nvPr/>
        </p:nvSpPr>
        <p:spPr>
          <a:xfrm>
            <a:off x="3491880" y="2924944"/>
            <a:ext cx="220605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Hessian Iris 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3"/>
          <p:cNvSpPr/>
          <p:nvPr/>
        </p:nvSpPr>
        <p:spPr>
          <a:xfrm>
            <a:off x="3448050" y="260350"/>
            <a:ext cx="2247900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NET IRIS</a:t>
            </a:r>
          </a:p>
        </p:txBody>
      </p:sp>
      <p:pic>
        <p:nvPicPr>
          <p:cNvPr id="426" name="Google Shape;426;p53" descr="Iridology 2 052 cropp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3"/>
          <p:cNvSpPr txBox="1"/>
          <p:nvPr/>
        </p:nvSpPr>
        <p:spPr>
          <a:xfrm>
            <a:off x="3779912" y="3068960"/>
            <a:ext cx="17281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Net Iris 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Iris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5" name="Google Shape;435;p54" descr="Related image"/>
          <p:cNvPicPr preferRelativeResize="0"/>
          <p:nvPr/>
        </p:nvPicPr>
        <p:blipFill rotWithShape="1">
          <a:blip r:embed="rId3">
            <a:alphaModFix/>
          </a:blip>
          <a:srcRect l="10303" r="25644" b="19629"/>
          <a:stretch/>
        </p:blipFill>
        <p:spPr>
          <a:xfrm>
            <a:off x="2411760" y="1916832"/>
            <a:ext cx="4536504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Pure Lymphatic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55" descr="Image result for image pure lymphatic constit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700808"/>
            <a:ext cx="5832648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Haematogenic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56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1988840"/>
            <a:ext cx="5256584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Mixed Biliary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57" descr="Image result for mixed biliary iris image"/>
          <p:cNvPicPr preferRelativeResize="0"/>
          <p:nvPr/>
        </p:nvPicPr>
        <p:blipFill rotWithShape="1">
          <a:blip r:embed="rId3">
            <a:alphaModFix/>
          </a:blip>
          <a:srcRect l="17260" t="6257" r="13315" b="250"/>
          <a:stretch/>
        </p:blipFill>
        <p:spPr>
          <a:xfrm>
            <a:off x="1814945" y="1484784"/>
            <a:ext cx="5999020" cy="4422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Neurogenic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p58" descr="Image result for neurogenic constitution iri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844824"/>
            <a:ext cx="5472608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9" descr="Iridology 2 051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412775"/>
            <a:ext cx="7056784" cy="538329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9"/>
          <p:cNvSpPr txBox="1"/>
          <p:nvPr/>
        </p:nvSpPr>
        <p:spPr>
          <a:xfrm>
            <a:off x="3491880" y="2924944"/>
            <a:ext cx="2776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9"/>
          <p:cNvSpPr txBox="1"/>
          <p:nvPr/>
        </p:nvSpPr>
        <p:spPr>
          <a:xfrm>
            <a:off x="1907704" y="692696"/>
            <a:ext cx="561662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 Lymphatic sub Constitution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Anxiety Tetanic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60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1518886"/>
            <a:ext cx="5904656" cy="4590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Glandular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61" descr="Related image"/>
          <p:cNvPicPr preferRelativeResize="0"/>
          <p:nvPr/>
        </p:nvPicPr>
        <p:blipFill rotWithShape="1">
          <a:blip r:embed="rId3">
            <a:alphaModFix/>
          </a:blip>
          <a:srcRect l="8463" t="15806" r="11066" b="8686"/>
          <a:stretch/>
        </p:blipFill>
        <p:spPr>
          <a:xfrm>
            <a:off x="2202872" y="2132856"/>
            <a:ext cx="4752109" cy="360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4: Revised Jenson Iris Chart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7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665" y="1485567"/>
            <a:ext cx="7776864" cy="49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Connective Tissue Constitution 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62" descr="Image result for weak connective tissue iris image"/>
          <p:cNvPicPr preferRelativeResize="0"/>
          <p:nvPr/>
        </p:nvPicPr>
        <p:blipFill rotWithShape="1">
          <a:blip r:embed="rId3">
            <a:alphaModFix/>
          </a:blip>
          <a:srcRect l="15000" r="29288" b="18124"/>
          <a:stretch/>
        </p:blipFill>
        <p:spPr>
          <a:xfrm>
            <a:off x="5004048" y="2826854"/>
            <a:ext cx="3384376" cy="269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2" descr="Image result for weak connective tissue iris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2826854"/>
            <a:ext cx="3240361" cy="269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Cardio Abdominal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63" descr="Image result for cardio abdominal iri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728" y="1700808"/>
            <a:ext cx="4924425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Lipaemic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64" descr="Related image"/>
          <p:cNvPicPr preferRelativeResize="0"/>
          <p:nvPr/>
        </p:nvPicPr>
        <p:blipFill rotWithShape="1">
          <a:blip r:embed="rId3">
            <a:alphaModFix/>
          </a:blip>
          <a:srcRect l="4714" t="10361" r="4689" b="7495"/>
          <a:stretch/>
        </p:blipFill>
        <p:spPr>
          <a:xfrm>
            <a:off x="2555776" y="1916832"/>
            <a:ext cx="4032448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Hydrogenoid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4" name="Google Shape;524;p6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1844824"/>
            <a:ext cx="4680520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Pancreatic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66" descr="Image result for central heterochromia of iris"/>
          <p:cNvPicPr preferRelativeResize="0"/>
          <p:nvPr/>
        </p:nvPicPr>
        <p:blipFill rotWithShape="1">
          <a:blip r:embed="rId3">
            <a:alphaModFix/>
          </a:blip>
          <a:srcRect l="33851" t="28183" r="22858" b="14897"/>
          <a:stretch/>
        </p:blipFill>
        <p:spPr>
          <a:xfrm>
            <a:off x="1691680" y="2126671"/>
            <a:ext cx="1370175" cy="151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6" descr="Related image"/>
          <p:cNvPicPr preferRelativeResize="0"/>
          <p:nvPr/>
        </p:nvPicPr>
        <p:blipFill rotWithShape="1">
          <a:blip r:embed="rId4">
            <a:alphaModFix/>
          </a:blip>
          <a:srcRect l="30966" t="19816" r="29396" b="18392"/>
          <a:stretch/>
        </p:blipFill>
        <p:spPr>
          <a:xfrm>
            <a:off x="3852485" y="2126671"/>
            <a:ext cx="1510146" cy="151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6" descr="Related image"/>
          <p:cNvPicPr preferRelativeResize="0"/>
          <p:nvPr/>
        </p:nvPicPr>
        <p:blipFill rotWithShape="1">
          <a:blip r:embed="rId5">
            <a:alphaModFix/>
          </a:blip>
          <a:srcRect l="40092" t="24688" r="26108" b="22374"/>
          <a:stretch/>
        </p:blipFill>
        <p:spPr>
          <a:xfrm>
            <a:off x="5930997" y="2126671"/>
            <a:ext cx="1500095" cy="146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6" descr="Related image"/>
          <p:cNvPicPr preferRelativeResize="0"/>
          <p:nvPr/>
        </p:nvPicPr>
        <p:blipFill rotWithShape="1">
          <a:blip r:embed="rId6">
            <a:alphaModFix/>
          </a:blip>
          <a:srcRect l="27300" t="18934" r="19463" b="17842"/>
          <a:stretch/>
        </p:blipFill>
        <p:spPr>
          <a:xfrm>
            <a:off x="1691679" y="4293096"/>
            <a:ext cx="151216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66" descr="Image result for central heterochromia of iris"/>
          <p:cNvPicPr preferRelativeResize="0"/>
          <p:nvPr/>
        </p:nvPicPr>
        <p:blipFill rotWithShape="1">
          <a:blip r:embed="rId7">
            <a:alphaModFix/>
          </a:blip>
          <a:srcRect l="23455" t="12575" r="28908" b="12574"/>
          <a:stretch/>
        </p:blipFill>
        <p:spPr>
          <a:xfrm>
            <a:off x="3976254" y="4293095"/>
            <a:ext cx="1386377" cy="144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6" descr="Image result for central heterochromia of iris"/>
          <p:cNvPicPr preferRelativeResize="0"/>
          <p:nvPr/>
        </p:nvPicPr>
        <p:blipFill rotWithShape="1">
          <a:blip r:embed="rId8">
            <a:alphaModFix/>
          </a:blip>
          <a:srcRect l="30000" t="24469" r="31710" b="24521"/>
          <a:stretch/>
        </p:blipFill>
        <p:spPr>
          <a:xfrm>
            <a:off x="5932663" y="4293096"/>
            <a:ext cx="1498429" cy="144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Uric Acid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p67" descr="Related image"/>
          <p:cNvPicPr preferRelativeResize="0"/>
          <p:nvPr/>
        </p:nvPicPr>
        <p:blipFill rotWithShape="1">
          <a:blip r:embed="rId3">
            <a:alphaModFix/>
          </a:blip>
          <a:srcRect l="18667" t="12310" r="27822" b="8806"/>
          <a:stretch/>
        </p:blipFill>
        <p:spPr>
          <a:xfrm>
            <a:off x="4932040" y="1773381"/>
            <a:ext cx="3312368" cy="270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7" descr="scan0003"/>
          <p:cNvPicPr preferRelativeResize="0"/>
          <p:nvPr/>
        </p:nvPicPr>
        <p:blipFill rotWithShape="1">
          <a:blip r:embed="rId4">
            <a:alphaModFix/>
          </a:blip>
          <a:srcRect l="18546" t="15896" r="16807" b="15258"/>
          <a:stretch/>
        </p:blipFill>
        <p:spPr>
          <a:xfrm>
            <a:off x="914399" y="1773382"/>
            <a:ext cx="3380509" cy="270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Kidney Lymphatic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4" name="Google Shape;554;p68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1844824"/>
            <a:ext cx="379095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8" descr="Related image"/>
          <p:cNvPicPr preferRelativeResize="0"/>
          <p:nvPr/>
        </p:nvPicPr>
        <p:blipFill rotWithShape="1">
          <a:blip r:embed="rId4">
            <a:alphaModFix/>
          </a:blip>
          <a:srcRect l="11121" r="9144"/>
          <a:stretch/>
        </p:blipFill>
        <p:spPr>
          <a:xfrm>
            <a:off x="4499992" y="2165648"/>
            <a:ext cx="3396742" cy="316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Dyscratic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" name="Google Shape;563;p69" descr="Dyscratic%202"/>
          <p:cNvPicPr preferRelativeResize="0"/>
          <p:nvPr/>
        </p:nvPicPr>
        <p:blipFill rotWithShape="1">
          <a:blip r:embed="rId3">
            <a:alphaModFix/>
          </a:blip>
          <a:srcRect l="17521" r="21368"/>
          <a:stretch/>
        </p:blipFill>
        <p:spPr>
          <a:xfrm>
            <a:off x="467544" y="2522597"/>
            <a:ext cx="259228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9" descr="Related image"/>
          <p:cNvPicPr preferRelativeResize="0"/>
          <p:nvPr/>
        </p:nvPicPr>
        <p:blipFill rotWithShape="1">
          <a:blip r:embed="rId4">
            <a:alphaModFix/>
          </a:blip>
          <a:srcRect l="3254" r="12458"/>
          <a:stretch/>
        </p:blipFill>
        <p:spPr>
          <a:xfrm>
            <a:off x="4860032" y="2522597"/>
            <a:ext cx="3078623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Miasmic Constitution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2" name="Google Shape;572;p70" descr="Image result for iridology psoric spots"/>
          <p:cNvPicPr preferRelativeResize="0"/>
          <p:nvPr/>
        </p:nvPicPr>
        <p:blipFill rotWithShape="1">
          <a:blip r:embed="rId3">
            <a:alphaModFix/>
          </a:blip>
          <a:srcRect l="8127" t="11355" r="19482"/>
          <a:stretch/>
        </p:blipFill>
        <p:spPr>
          <a:xfrm>
            <a:off x="441678" y="1454725"/>
            <a:ext cx="3106689" cy="267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0" descr="Image result for iridology psoric spo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9992" y="1454725"/>
            <a:ext cx="3236198" cy="267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0" descr="Image result for iris image psoric spots and lacun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9792" y="4365104"/>
            <a:ext cx="3048000" cy="2241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Behavioural Iridology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2" name="Google Shape;582;p71" descr="Image result for behavioural iridology: empathetic ty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340768"/>
            <a:ext cx="6768752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GB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5: John Andrews Modern Iridology Iris chart </a:t>
            </a:r>
            <a:endParaRPr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8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9351" y="1618938"/>
            <a:ext cx="7255057" cy="461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72" descr="Image result for iris chart henry lindlah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54" y="1196752"/>
            <a:ext cx="9058275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http://www.iriscope.org/iridology-history-2.htm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Behavioural Iridology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Google Shape;599;p73" descr="Image result for behavioural iridology: empathetic types"/>
          <p:cNvPicPr preferRelativeResize="0"/>
          <p:nvPr/>
        </p:nvPicPr>
        <p:blipFill rotWithShape="1">
          <a:blip r:embed="rId3">
            <a:alphaModFix/>
          </a:blip>
          <a:srcRect b="18765"/>
          <a:stretch/>
        </p:blipFill>
        <p:spPr>
          <a:xfrm>
            <a:off x="1475656" y="1340768"/>
            <a:ext cx="6480720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3"/>
          <p:cNvSpPr txBox="1"/>
          <p:nvPr/>
        </p:nvSpPr>
        <p:spPr>
          <a:xfrm>
            <a:off x="2618891" y="4509120"/>
            <a:ext cx="13222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Empathetic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73"/>
          <p:cNvSpPr txBox="1"/>
          <p:nvPr/>
        </p:nvSpPr>
        <p:spPr>
          <a:xfrm>
            <a:off x="4572000" y="4571836"/>
            <a:ext cx="18867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Driver/Motivator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Analytical type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Presence of Psoric or pigment spots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74" descr="Image result for iridology psoric spo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808" y="2996952"/>
            <a:ext cx="3236198" cy="2674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Emotional Type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Lacunae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7" name="Google Shape;617;p75" descr="Related image"/>
          <p:cNvPicPr preferRelativeResize="0"/>
          <p:nvPr/>
        </p:nvPicPr>
        <p:blipFill rotWithShape="1">
          <a:blip r:embed="rId3">
            <a:alphaModFix/>
          </a:blip>
          <a:srcRect l="8317" t="58475" r="55678" b="6436"/>
          <a:stretch/>
        </p:blipFill>
        <p:spPr>
          <a:xfrm>
            <a:off x="2915816" y="2636912"/>
            <a:ext cx="3528392" cy="2952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8" name="Google Shape;618;p75"/>
          <p:cNvCxnSpPr/>
          <p:nvPr/>
        </p:nvCxnSpPr>
        <p:spPr>
          <a:xfrm>
            <a:off x="1907704" y="2780928"/>
            <a:ext cx="1872208" cy="57606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19" name="Google Shape;619;p75"/>
          <p:cNvCxnSpPr/>
          <p:nvPr/>
        </p:nvCxnSpPr>
        <p:spPr>
          <a:xfrm flipH="1">
            <a:off x="5940152" y="2924944"/>
            <a:ext cx="1872208" cy="50405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Empathetic Type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Neurogenic fibres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76" descr="Image result for behavioural iridology: empathetic ty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7864" y="2492896"/>
            <a:ext cx="3168352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Driver/Motivator “Shaker”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Lacunae and pigment spots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77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3628" y="2564904"/>
            <a:ext cx="2952328" cy="2736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6" name="Google Shape;636;p77"/>
          <p:cNvCxnSpPr/>
          <p:nvPr/>
        </p:nvCxnSpPr>
        <p:spPr>
          <a:xfrm rot="10800000" flipH="1">
            <a:off x="683568" y="4654554"/>
            <a:ext cx="1512168" cy="144016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37" name="Google Shape;637;p77" descr="Image result for behavioural iridology: empathetic typ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040" y="2564904"/>
            <a:ext cx="3168352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Behavioural Types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" name="Google Shape;645;p78" descr="Image result for behavioural iridology: empathetic ty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1916832"/>
            <a:ext cx="4608512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Tubercular Miasm, Koch’s Sign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79" descr="C:\Users\marys\Desktop\kochs sign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700808"/>
            <a:ext cx="29337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9" descr="C:\Users\marys\Desktop\kochs sig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140968"/>
            <a:ext cx="3528392" cy="259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79"/>
          <p:cNvCxnSpPr/>
          <p:nvPr/>
        </p:nvCxnSpPr>
        <p:spPr>
          <a:xfrm rot="10800000" flipH="1">
            <a:off x="1619672" y="2996952"/>
            <a:ext cx="216024" cy="208823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55" name="Google Shape;655;p79"/>
          <p:cNvCxnSpPr/>
          <p:nvPr/>
        </p:nvCxnSpPr>
        <p:spPr>
          <a:xfrm rot="10800000" flipH="1">
            <a:off x="2411760" y="4869160"/>
            <a:ext cx="3924436" cy="21602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Psora Miasm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8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Scurf rim and Psoric spots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80" descr="Related image"/>
          <p:cNvPicPr preferRelativeResize="0"/>
          <p:nvPr/>
        </p:nvPicPr>
        <p:blipFill rotWithShape="1">
          <a:blip r:embed="rId3">
            <a:alphaModFix/>
          </a:blip>
          <a:srcRect l="23650" t="18866" r="16420"/>
          <a:stretch/>
        </p:blipFill>
        <p:spPr>
          <a:xfrm>
            <a:off x="1043608" y="2852936"/>
            <a:ext cx="2232248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0" descr="Image result for scurf rim in iris iridology"/>
          <p:cNvPicPr preferRelativeResize="0"/>
          <p:nvPr/>
        </p:nvPicPr>
        <p:blipFill rotWithShape="1">
          <a:blip r:embed="rId4">
            <a:alphaModFix/>
          </a:blip>
          <a:srcRect l="15422" t="10743" r="20360"/>
          <a:stretch/>
        </p:blipFill>
        <p:spPr>
          <a:xfrm>
            <a:off x="5384800" y="2852936"/>
            <a:ext cx="2211536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Syphilitic miasm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 overlay and white Collarette </a:t>
            </a:r>
            <a:endParaRPr/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81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2636913"/>
            <a:ext cx="3635896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1" descr="Related image"/>
          <p:cNvPicPr preferRelativeResize="0"/>
          <p:nvPr/>
        </p:nvPicPr>
        <p:blipFill rotWithShape="1">
          <a:blip r:embed="rId4">
            <a:alphaModFix/>
          </a:blip>
          <a:srcRect l="18667" t="12310" r="27822" b="8806"/>
          <a:stretch/>
        </p:blipFill>
        <p:spPr>
          <a:xfrm>
            <a:off x="1331640" y="2636913"/>
            <a:ext cx="3312368" cy="3312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Mary Sharma 2013 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Sycotic miasm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Loose fibres, weak connective tissue, </a:t>
            </a:r>
            <a:endParaRPr/>
          </a:p>
        </p:txBody>
      </p:sp>
      <p:pic>
        <p:nvPicPr>
          <p:cNvPr id="681" name="Google Shape;681;p82" descr="Image result for weak connective tissue i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056" y="2286000"/>
            <a:ext cx="3779912" cy="32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2" descr="Rel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2286000"/>
            <a:ext cx="3491880" cy="3231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Sycosis Miasm (after Bradbury)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2132857"/>
            <a:ext cx="4824535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TB Miasm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Shadow or Lacuna over right lung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Floating autonomic nerve wreath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Lymphatic tophi 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Thread or thread net across the pupil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Dilated pupil  </a:t>
            </a:r>
            <a:endParaRPr/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Psora and Syphilis Miasm combined 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Google Shape;698;p84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8277" y="476672"/>
            <a:ext cx="2565723" cy="217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4" descr="Image result for lymphatic tophi and lung lacuna"/>
          <p:cNvPicPr preferRelativeResize="0"/>
          <p:nvPr/>
        </p:nvPicPr>
        <p:blipFill rotWithShape="1">
          <a:blip r:embed="rId4">
            <a:alphaModFix/>
          </a:blip>
          <a:srcRect b="15636"/>
          <a:stretch/>
        </p:blipFill>
        <p:spPr>
          <a:xfrm>
            <a:off x="6708613" y="4981574"/>
            <a:ext cx="2305050" cy="158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4" descr="Image result for dilated pupil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5157192"/>
            <a:ext cx="2305050" cy="1691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TB Miasm (Syphilis and Psora)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85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760" y="1772816"/>
            <a:ext cx="4392488" cy="41764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85"/>
          <p:cNvCxnSpPr/>
          <p:nvPr/>
        </p:nvCxnSpPr>
        <p:spPr>
          <a:xfrm rot="10800000" flipH="1">
            <a:off x="1547664" y="3645024"/>
            <a:ext cx="1800200" cy="72008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10" name="Google Shape;710;p85"/>
          <p:cNvCxnSpPr/>
          <p:nvPr/>
        </p:nvCxnSpPr>
        <p:spPr>
          <a:xfrm>
            <a:off x="1259632" y="5589240"/>
            <a:ext cx="3024336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711" name="Google Shape;711;p85"/>
          <p:cNvCxnSpPr/>
          <p:nvPr/>
        </p:nvCxnSpPr>
        <p:spPr>
          <a:xfrm rot="10800000" flipH="1">
            <a:off x="1547664" y="4509120"/>
            <a:ext cx="1584176" cy="21602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Pupillary Border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Google Shape;718;p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042" t="17908" r="20287" b="9442"/>
          <a:stretch/>
        </p:blipFill>
        <p:spPr>
          <a:xfrm>
            <a:off x="107505" y="1268761"/>
            <a:ext cx="302433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6" descr="Image result for image inner pupillary border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86" descr="https://1.bp.blogspot.com/-qGbc3M5c2IA/UWFLg19W88I/AAAAAAAAVBc/2pFzFsMzjTU/s300/Copy%2Bof%2BIMG_00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4278" y="1268760"/>
            <a:ext cx="324036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86" descr="https://2.bp.blogspot.com/-Xf_JyoiSDTk/UluZZj3zlEI/AAAAAAAAYWs/ud1ppqSbpWU/s1600/Copy+of+IMG_00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808" y="4149080"/>
            <a:ext cx="3457575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9" name="Google Shape;729;p87"/>
          <p:cNvPicPr preferRelativeResize="0"/>
          <p:nvPr/>
        </p:nvPicPr>
        <p:blipFill rotWithShape="1">
          <a:blip r:embed="rId3">
            <a:alphaModFix/>
          </a:blip>
          <a:srcRect l="782" t="17630" r="19963" b="8908"/>
          <a:stretch/>
        </p:blipFill>
        <p:spPr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Risk: break in collerette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7" name="Google Shape;737;p88" descr="Image result for lacuna in iridology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3728" y="2276872"/>
            <a:ext cx="4608512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Essay question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5" name="Google Shape;745;p89" descr="Image result for scurf rim in iris iridology"/>
          <p:cNvPicPr preferRelativeResize="0"/>
          <p:nvPr/>
        </p:nvPicPr>
        <p:blipFill rotWithShape="1">
          <a:blip r:embed="rId3">
            <a:alphaModFix/>
          </a:blip>
          <a:srcRect l="4190" t="15240" r="7857"/>
          <a:stretch/>
        </p:blipFill>
        <p:spPr>
          <a:xfrm>
            <a:off x="1265382" y="1450108"/>
            <a:ext cx="6165710" cy="501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© Mary Sharma 2017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/>
          <p:nvPr/>
        </p:nvSpPr>
        <p:spPr>
          <a:xfrm>
            <a:off x="1690688" y="115888"/>
            <a:ext cx="5762625" cy="647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Arial Black"/>
              </a:rPr>
              <a:t>THE INTESTINAL RING</a:t>
            </a:r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IRIS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cecum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ascending colon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transverse colon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IRIS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intestines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transverse colon 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descending colon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sigmoid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rectum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GB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anus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1" descr="Image result for image irid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430</Words>
  <Application>Microsoft Macintosh PowerPoint</Application>
  <PresentationFormat>On-screen Show (4:3)</PresentationFormat>
  <Paragraphs>141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Arial Black</vt:lpstr>
      <vt:lpstr>Calibri</vt:lpstr>
      <vt:lpstr>Comic Sans MS</vt:lpstr>
      <vt:lpstr>Office Theme</vt:lpstr>
      <vt:lpstr>IRIDOLOGY </vt:lpstr>
      <vt:lpstr>1: Ignatz Von Peczely  Early iris map </vt:lpstr>
      <vt:lpstr>2: Henry Lindlahr  Right Iris Map</vt:lpstr>
      <vt:lpstr>3:Bernard Jensen Iris chart </vt:lpstr>
      <vt:lpstr>4: Revised Jenson Iris Chart </vt:lpstr>
      <vt:lpstr>5: John Andrews Modern Iridology Iris chart </vt:lpstr>
      <vt:lpstr>PowerPoint Presentation</vt:lpstr>
      <vt:lpstr>PowerPoint Presentation</vt:lpstr>
      <vt:lpstr>PowerPoint Presentation</vt:lpstr>
      <vt:lpstr>Constricted Pupil </vt:lpstr>
      <vt:lpstr>Contracted Pupil </vt:lpstr>
      <vt:lpstr>PowerPoint Presentation</vt:lpstr>
      <vt:lpstr>Grey ring around the pupil </vt:lpstr>
      <vt:lpstr>Intestinal Ring Fibres </vt:lpstr>
      <vt:lpstr>PowerPoint Presentation</vt:lpstr>
      <vt:lpstr>Scurf Rim </vt:lpstr>
      <vt:lpstr>Lymphatic Rosary</vt:lpstr>
      <vt:lpstr>Circulatory ring or Venous ring </vt:lpstr>
      <vt:lpstr>Cholesterol Ring </vt:lpstr>
      <vt:lpstr>Sodium Ring </vt:lpstr>
      <vt:lpstr>Arcus Senilis </vt:lpstr>
      <vt:lpstr>B 3 Bulge </vt:lpstr>
      <vt:lpstr>Medusa or Jellyfish Lacuna </vt:lpstr>
      <vt:lpstr>PowerPoint Presentation</vt:lpstr>
      <vt:lpstr>Open and Closed Lacuna </vt:lpstr>
      <vt:lpstr>Shoe Lacuna </vt:lpstr>
      <vt:lpstr>Crypts </vt:lpstr>
      <vt:lpstr>Plaques and Wisps </vt:lpstr>
      <vt:lpstr>Central Heterochromia </vt:lpstr>
      <vt:lpstr>Radii Solares </vt:lpstr>
      <vt:lpstr>Transversal Fibres </vt:lpstr>
      <vt:lpstr>PowerPoint Presentation</vt:lpstr>
      <vt:lpstr>Dorothy Hall Constitutions </vt:lpstr>
      <vt:lpstr>Silk Iris </vt:lpstr>
      <vt:lpstr>Silk Linen Iris </vt:lpstr>
      <vt:lpstr>Silk Linen Iris </vt:lpstr>
      <vt:lpstr>PowerPoint Presentation</vt:lpstr>
      <vt:lpstr>Linen Iris  </vt:lpstr>
      <vt:lpstr>PowerPoint Presentation</vt:lpstr>
      <vt:lpstr>PowerPoint Presentation</vt:lpstr>
      <vt:lpstr>PowerPoint Presentation</vt:lpstr>
      <vt:lpstr>Net Iris </vt:lpstr>
      <vt:lpstr>Pure Lymphatic Constitution </vt:lpstr>
      <vt:lpstr>Haematogenic Constitution </vt:lpstr>
      <vt:lpstr>Mixed Biliary Constitution </vt:lpstr>
      <vt:lpstr>Neurogenic Constitution </vt:lpstr>
      <vt:lpstr>PowerPoint Presentation</vt:lpstr>
      <vt:lpstr>Anxiety Tetanic Constitution </vt:lpstr>
      <vt:lpstr>Glandular Constitution </vt:lpstr>
      <vt:lpstr>Weak Connective Tissue Constitution </vt:lpstr>
      <vt:lpstr>Cardio Abdominal Constitution </vt:lpstr>
      <vt:lpstr>Lipaemic Constitution </vt:lpstr>
      <vt:lpstr>Hydrogenoid Constitution </vt:lpstr>
      <vt:lpstr>Pancreatic Constitution </vt:lpstr>
      <vt:lpstr>Uric Acid Constitution </vt:lpstr>
      <vt:lpstr>Kidney Lymphatic Constitution </vt:lpstr>
      <vt:lpstr>Dyscratic Constitution </vt:lpstr>
      <vt:lpstr>Miasmic Constitution </vt:lpstr>
      <vt:lpstr>Behavioural Iridology </vt:lpstr>
      <vt:lpstr>PowerPoint Presentation</vt:lpstr>
      <vt:lpstr>Behavioural Iridology </vt:lpstr>
      <vt:lpstr>Analytical type </vt:lpstr>
      <vt:lpstr>Emotional Type</vt:lpstr>
      <vt:lpstr>Empathetic Type </vt:lpstr>
      <vt:lpstr>Driver/Motivator “Shaker”</vt:lpstr>
      <vt:lpstr>4 Behavioural Types </vt:lpstr>
      <vt:lpstr>Tubercular Miasm, Koch’s Sign</vt:lpstr>
      <vt:lpstr>Psora Miasm</vt:lpstr>
      <vt:lpstr>Syphilitic miasm </vt:lpstr>
      <vt:lpstr>Sycotic miasm</vt:lpstr>
      <vt:lpstr>Sycosis Miasm (after Bradbury)</vt:lpstr>
      <vt:lpstr>TB Miasm </vt:lpstr>
      <vt:lpstr>TB Miasm (Syphilis and Psora)</vt:lpstr>
      <vt:lpstr>Inner Pupillary Border </vt:lpstr>
      <vt:lpstr>PowerPoint Presentation</vt:lpstr>
      <vt:lpstr>Time Risk: break in collerette </vt:lpstr>
      <vt:lpstr>Essay question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IRIDOLOGY </dc:title>
  <cp:lastModifiedBy>Microsoft Office User</cp:lastModifiedBy>
  <cp:revision>4</cp:revision>
  <dcterms:modified xsi:type="dcterms:W3CDTF">2021-01-23T17:33:39Z</dcterms:modified>
</cp:coreProperties>
</file>